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gfVmw2E/P7wUhA6PWQYS/TGy0y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1AD5C5-A7B3-4BB5-8A83-47DD59E81CAE}">
  <a:tblStyle styleId="{6F1AD5C5-A7B3-4BB5-8A83-47DD59E81C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287FB65-49B8-4216-8661-F1E142141D1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2de92f8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2de92f8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2de92f8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2de92f8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27006be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27006b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12de92f8c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12de92f8c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2de92f8c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2de92f8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127006be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127006be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0ea5e67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0ea5e67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127006be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127006be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2de92f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2de92f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85aeea0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285aeea0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(Je donnerai version imprimée au jury)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101d1c4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25101d1c4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14520d92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14520d92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14520d92f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14520d92f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520d92f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514520d92f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14520d92f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514520d92f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14520d92f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514520d92f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84dbcca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484dbcca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1221bf90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1221bf90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1221bf90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51221bf90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0ea5e67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0ea5e67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0ea5e679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0ea5e67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127006be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127006be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285aeea0f3_0_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2285aeea0f3_0_1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2285aeea0f3_0_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285aeea0f3_0_1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2285aeea0f3_0_1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2285aeea0f3_0_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285aeea0f3_0_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285aeea0f3_0_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2285aeea0f3_0_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285aeea0f3_0_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2285aeea0f3_0_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2285aeea0f3_0_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285aeea0f3_0_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2285aeea0f3_0_1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2285aeea0f3_0_1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2285aeea0f3_0_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285aeea0f3_0_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2285aeea0f3_0_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285aeea0f3_0_1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2285aeea0f3_0_1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2285aeea0f3_0_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285aeea0f3_0_1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2285aeea0f3_0_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285aeea0f3_0_1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2285aeea0f3_0_1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2285aeea0f3_0_1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2285aeea0f3_0_1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2285aeea0f3_0_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285aeea0f3_0_1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2285aeea0f3_0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285aeea0f3_0_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2285aeea0f3_0_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2285aeea0f3_0_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/>
          <p:nvPr/>
        </p:nvSpPr>
        <p:spPr>
          <a:xfrm>
            <a:off x="8605500" y="4497000"/>
            <a:ext cx="53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fr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/>
          <p:nvPr/>
        </p:nvSpPr>
        <p:spPr>
          <a:xfrm>
            <a:off x="1917300" y="141925"/>
            <a:ext cx="53094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85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</a:rPr>
              <a:t>LAPIERRE Axel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85"/>
              </a:spcBef>
              <a:spcAft>
                <a:spcPts val="28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>
                <a:solidFill>
                  <a:schemeClr val="dk1"/>
                </a:solidFill>
              </a:rPr>
              <a:t>BTS SNIR LaSalle 2023</a:t>
            </a:r>
            <a:endParaRPr/>
          </a:p>
        </p:txBody>
      </p:sp>
      <p:pic>
        <p:nvPicPr>
          <p:cNvPr id="56" name="Google Shape;5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25" y="3692625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225" y="3692625"/>
            <a:ext cx="2019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677" y="1150478"/>
            <a:ext cx="4356549" cy="254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12de92f8c_1_13"/>
          <p:cNvSpPr txBox="1"/>
          <p:nvPr/>
        </p:nvSpPr>
        <p:spPr>
          <a:xfrm>
            <a:off x="1513350" y="-100150"/>
            <a:ext cx="611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IHM associée au cas d’utilisation :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500">
                <a:solidFill>
                  <a:srgbClr val="0184BB"/>
                </a:solidFill>
              </a:rPr>
              <a:t>Voir l’état de connexion</a:t>
            </a:r>
            <a:endParaRPr sz="2500"/>
          </a:p>
        </p:txBody>
      </p:sp>
      <p:sp>
        <p:nvSpPr>
          <p:cNvPr id="145" name="Google Shape;145;g2512de92f8c_1_13"/>
          <p:cNvSpPr txBox="1"/>
          <p:nvPr/>
        </p:nvSpPr>
        <p:spPr>
          <a:xfrm>
            <a:off x="1275375" y="1080600"/>
            <a:ext cx="71910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Bluetooth::initialiserCommunication()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(peripheriqueLocal.isValid())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peripheriqueLocal.powerOn();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nomPeripheriqueLocal = peripheriqueLocal.name();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adressePeripheriqueLocal 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= p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eripheriqueLocal.address().toString();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agentDecouverteBluetooth = 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QBluetoothDeviceDiscoveryAgent(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(socket == </a:t>
            </a:r>
            <a:r>
              <a:rPr lang="fr" sz="1300">
                <a:solidFill>
                  <a:srgbClr val="0184BB"/>
                </a:solidFill>
                <a:latin typeface="Consolas"/>
                <a:ea typeface="Consolas"/>
                <a:cs typeface="Consolas"/>
                <a:sym typeface="Consolas"/>
              </a:rPr>
              <a:t>nullptr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socket =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QBluetoothSocket(QBluetoothServiceInfo::RfcommProtocol);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connecterSignauxSlots();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agentDecouverteBluetooth-&gt;start();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/>
          </a:p>
        </p:txBody>
      </p:sp>
      <p:sp>
        <p:nvSpPr>
          <p:cNvPr id="146" name="Google Shape;146;g2512de92f8c_1_13"/>
          <p:cNvSpPr/>
          <p:nvPr/>
        </p:nvSpPr>
        <p:spPr>
          <a:xfrm flipH="1" rot="10800000">
            <a:off x="1695775" y="1579300"/>
            <a:ext cx="2873100" cy="29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512de92f8c_1_13"/>
          <p:cNvSpPr/>
          <p:nvPr/>
        </p:nvSpPr>
        <p:spPr>
          <a:xfrm flipH="1" rot="10800000">
            <a:off x="2067200" y="2075500"/>
            <a:ext cx="2586600" cy="23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512de92f8c_1_13"/>
          <p:cNvSpPr/>
          <p:nvPr/>
        </p:nvSpPr>
        <p:spPr>
          <a:xfrm flipH="1" rot="10800000">
            <a:off x="2067200" y="2284750"/>
            <a:ext cx="6059400" cy="46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512de92f8c_1_13"/>
          <p:cNvSpPr/>
          <p:nvPr/>
        </p:nvSpPr>
        <p:spPr>
          <a:xfrm flipH="1" rot="10800000">
            <a:off x="2067200" y="2753475"/>
            <a:ext cx="6218700" cy="23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512de92f8c_1_13"/>
          <p:cNvSpPr/>
          <p:nvPr/>
        </p:nvSpPr>
        <p:spPr>
          <a:xfrm flipH="1" rot="10800000">
            <a:off x="2067200" y="3218975"/>
            <a:ext cx="6144300" cy="70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512de92f8c_1_13"/>
          <p:cNvSpPr/>
          <p:nvPr/>
        </p:nvSpPr>
        <p:spPr>
          <a:xfrm flipH="1" rot="10800000">
            <a:off x="2067200" y="4150975"/>
            <a:ext cx="3138900" cy="23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2512de92f8c_1_13"/>
          <p:cNvSpPr txBox="1"/>
          <p:nvPr/>
        </p:nvSpPr>
        <p:spPr>
          <a:xfrm>
            <a:off x="8262900" y="4479150"/>
            <a:ext cx="6378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10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2de92f8c_1_31"/>
          <p:cNvSpPr txBox="1"/>
          <p:nvPr/>
        </p:nvSpPr>
        <p:spPr>
          <a:xfrm>
            <a:off x="702750" y="854150"/>
            <a:ext cx="77385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(peripherique.address().toString() == adresseESP32){</a:t>
            </a:r>
            <a:b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peripheriqueDistant = peripherique;</a:t>
            </a:r>
            <a:b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agentDecouverteBluetooth-&gt;stop();</a:t>
            </a:r>
            <a:b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socket-&gt;connectToService(peripheriqueDistant.address(), uuid);</a:t>
            </a:r>
            <a:endParaRPr sz="15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socket-&gt;open(QIODevice::ReadWrite);</a:t>
            </a:r>
            <a:endParaRPr sz="15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connecte = </a:t>
            </a:r>
            <a:r>
              <a:rPr lang="fr" sz="1500">
                <a:solidFill>
                  <a:srgbClr val="0184BB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ui-&gt;pages-&gt;widget(IHM::Page::Connexion)-&gt;findChild&lt;QLabel*&gt;</a:t>
            </a:r>
            <a:endParaRPr sz="15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(</a:t>
            </a:r>
            <a:r>
              <a:rPr lang="fr" sz="15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"etatConnexion"</a:t>
            </a: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)-&gt;setText(</a:t>
            </a:r>
            <a:r>
              <a:rPr lang="fr" sz="15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"Appuyez sur start"</a:t>
            </a: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5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    if</a:t>
            </a: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(socket != </a:t>
            </a:r>
            <a:r>
              <a:rPr lang="fr" sz="1500">
                <a:solidFill>
                  <a:srgbClr val="0184BB"/>
                </a:solidFill>
                <a:latin typeface="Consolas"/>
                <a:ea typeface="Consolas"/>
                <a:cs typeface="Consolas"/>
                <a:sym typeface="Consolas"/>
              </a:rPr>
              <a:t>nullptr</a:t>
            </a: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&amp;&amp; ihm-&gt;estConnecte()){</a:t>
            </a:r>
            <a:endParaRPr sz="15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QString trame =</a:t>
            </a:r>
            <a:b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ENTETE_TRAME + DELIMITEUR_TRAME + CONNECTE + DELIMITEUR_TRAME +    FIN_TRAME;</a:t>
            </a:r>
            <a:b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fr" sz="15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retour = socket-&gt;write(trame.toLocal8Bit());</a:t>
            </a:r>
            <a:endParaRPr sz="15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5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8" name="Google Shape;158;g2512de92f8c_1_31"/>
          <p:cNvSpPr txBox="1"/>
          <p:nvPr/>
        </p:nvSpPr>
        <p:spPr>
          <a:xfrm>
            <a:off x="1513350" y="-100150"/>
            <a:ext cx="611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IHM associée au cas d’utilisation :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500">
                <a:solidFill>
                  <a:srgbClr val="0184BB"/>
                </a:solidFill>
              </a:rPr>
              <a:t>Voir l’état de connexion</a:t>
            </a:r>
            <a:endParaRPr sz="2500"/>
          </a:p>
        </p:txBody>
      </p:sp>
      <p:sp>
        <p:nvSpPr>
          <p:cNvPr id="159" name="Google Shape;159;g2512de92f8c_1_31"/>
          <p:cNvSpPr/>
          <p:nvPr/>
        </p:nvSpPr>
        <p:spPr>
          <a:xfrm>
            <a:off x="745550" y="1223600"/>
            <a:ext cx="8105400" cy="36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512de92f8c_1_31"/>
          <p:cNvSpPr/>
          <p:nvPr/>
        </p:nvSpPr>
        <p:spPr>
          <a:xfrm>
            <a:off x="745550" y="1756575"/>
            <a:ext cx="8257800" cy="327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512de92f8c_1_31"/>
          <p:cNvSpPr/>
          <p:nvPr/>
        </p:nvSpPr>
        <p:spPr>
          <a:xfrm>
            <a:off x="745550" y="2501700"/>
            <a:ext cx="8257800" cy="268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512de92f8c_1_31"/>
          <p:cNvSpPr/>
          <p:nvPr/>
        </p:nvSpPr>
        <p:spPr>
          <a:xfrm>
            <a:off x="669350" y="3063975"/>
            <a:ext cx="8257800" cy="225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512de92f8c_1_31"/>
          <p:cNvSpPr txBox="1"/>
          <p:nvPr/>
        </p:nvSpPr>
        <p:spPr>
          <a:xfrm>
            <a:off x="8262900" y="4479150"/>
            <a:ext cx="534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</a:t>
            </a:r>
            <a:r>
              <a:rPr lang="fr" sz="2500"/>
              <a:t>1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127006be9_0_14"/>
          <p:cNvSpPr txBox="1"/>
          <p:nvPr/>
        </p:nvSpPr>
        <p:spPr>
          <a:xfrm>
            <a:off x="1513350" y="47350"/>
            <a:ext cx="611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IHM associée au cas d’utilisation :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A626A4"/>
                </a:solidFill>
              </a:rPr>
              <a:t>Voir la position des chevaux</a:t>
            </a:r>
            <a:endParaRPr sz="2500">
              <a:solidFill>
                <a:srgbClr val="A626A4"/>
              </a:solidFill>
            </a:endParaRPr>
          </a:p>
        </p:txBody>
      </p:sp>
      <p:pic>
        <p:nvPicPr>
          <p:cNvPr id="169" name="Google Shape;169;g25127006be9_0_14"/>
          <p:cNvPicPr preferRelativeResize="0"/>
          <p:nvPr/>
        </p:nvPicPr>
        <p:blipFill rotWithShape="1">
          <a:blip r:embed="rId3">
            <a:alphaModFix/>
          </a:blip>
          <a:srcRect b="0" l="832" r="1185" t="0"/>
          <a:stretch/>
        </p:blipFill>
        <p:spPr>
          <a:xfrm>
            <a:off x="278375" y="1257300"/>
            <a:ext cx="8661302" cy="36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5127006be9_0_14"/>
          <p:cNvSpPr txBox="1"/>
          <p:nvPr/>
        </p:nvSpPr>
        <p:spPr>
          <a:xfrm>
            <a:off x="8262900" y="4479150"/>
            <a:ext cx="7155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12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2de92f8c_1_74"/>
          <p:cNvSpPr txBox="1"/>
          <p:nvPr/>
        </p:nvSpPr>
        <p:spPr>
          <a:xfrm>
            <a:off x="1513350" y="47350"/>
            <a:ext cx="611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IHM associée au cas d’utilisation: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A626A4"/>
                </a:solidFill>
              </a:rPr>
              <a:t>Voir la position des chevaux</a:t>
            </a:r>
            <a:endParaRPr sz="2500">
              <a:solidFill>
                <a:srgbClr val="A626A4"/>
              </a:solidFill>
            </a:endParaRPr>
          </a:p>
        </p:txBody>
      </p:sp>
      <p:graphicFrame>
        <p:nvGraphicFramePr>
          <p:cNvPr id="176" name="Google Shape;176;g2512de92f8c_1_74"/>
          <p:cNvGraphicFramePr/>
          <p:nvPr/>
        </p:nvGraphicFramePr>
        <p:xfrm>
          <a:off x="676225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{6F1AD5C5-A7B3-4BB5-8A83-47DD59E81CAE}</a:tableStyleId>
              </a:tblPr>
              <a:tblGrid>
                <a:gridCol w="3895775"/>
                <a:gridCol w="3895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Solution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Problème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QVBoxLayout / 1 cheval par ligne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Impossible de déplacer latéralement les widget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Pas de layout / position absolue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Aucune compatibilité entre différents écrans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QGridLayout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Le moindre déplacement d’un cheval changeait la position de tous les autres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7" name="Google Shape;177;g2512de92f8c_1_74"/>
          <p:cNvSpPr txBox="1"/>
          <p:nvPr/>
        </p:nvSpPr>
        <p:spPr>
          <a:xfrm>
            <a:off x="8262900" y="4479150"/>
            <a:ext cx="6897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13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12de92f8c_1_61"/>
          <p:cNvSpPr txBox="1"/>
          <p:nvPr/>
        </p:nvSpPr>
        <p:spPr>
          <a:xfrm>
            <a:off x="1513350" y="47350"/>
            <a:ext cx="611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IHM associée au cas d’utilisation: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A626A4"/>
                </a:solidFill>
              </a:rPr>
              <a:t>Voir la position des chevaux</a:t>
            </a:r>
            <a:endParaRPr sz="2500">
              <a:solidFill>
                <a:srgbClr val="A626A4"/>
              </a:solidFill>
            </a:endParaRPr>
          </a:p>
        </p:txBody>
      </p:sp>
      <p:pic>
        <p:nvPicPr>
          <p:cNvPr id="183" name="Google Shape;183;g2512de92f8c_1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4050"/>
            <a:ext cx="8839202" cy="374611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512de92f8c_1_61"/>
          <p:cNvSpPr txBox="1"/>
          <p:nvPr/>
        </p:nvSpPr>
        <p:spPr>
          <a:xfrm>
            <a:off x="8262900" y="4479150"/>
            <a:ext cx="672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14</a:t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27006be9_0_20"/>
          <p:cNvSpPr txBox="1"/>
          <p:nvPr/>
        </p:nvSpPr>
        <p:spPr>
          <a:xfrm>
            <a:off x="1513350" y="47350"/>
            <a:ext cx="611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IHM associée au cas d’utilisation: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38761D"/>
                </a:solidFill>
              </a:rPr>
              <a:t>Consulter les statistiques de la partie</a:t>
            </a:r>
            <a:endParaRPr sz="2500">
              <a:solidFill>
                <a:srgbClr val="38761D"/>
              </a:solidFill>
            </a:endParaRPr>
          </a:p>
        </p:txBody>
      </p:sp>
      <p:pic>
        <p:nvPicPr>
          <p:cNvPr id="190" name="Google Shape;190;g25127006be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025" y="1001650"/>
            <a:ext cx="7087949" cy="39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5127006be9_0_20"/>
          <p:cNvSpPr txBox="1"/>
          <p:nvPr/>
        </p:nvSpPr>
        <p:spPr>
          <a:xfrm>
            <a:off x="8262900" y="4479150"/>
            <a:ext cx="6897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15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50ea5e6791_0_25"/>
          <p:cNvPicPr preferRelativeResize="0"/>
          <p:nvPr/>
        </p:nvPicPr>
        <p:blipFill rotWithShape="1">
          <a:blip r:embed="rId3">
            <a:alphaModFix/>
          </a:blip>
          <a:srcRect b="9926" l="0" r="0" t="0"/>
          <a:stretch/>
        </p:blipFill>
        <p:spPr>
          <a:xfrm>
            <a:off x="633200" y="2431750"/>
            <a:ext cx="2498326" cy="28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50ea5e6791_0_25"/>
          <p:cNvSpPr txBox="1"/>
          <p:nvPr/>
        </p:nvSpPr>
        <p:spPr>
          <a:xfrm>
            <a:off x="131525" y="745800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MenuAvantCourse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LancerPartie,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AccederParametres,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Quitter,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NombreOptions</a:t>
            </a:r>
            <a:endParaRPr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700"/>
          </a:p>
        </p:txBody>
      </p:sp>
      <p:sp>
        <p:nvSpPr>
          <p:cNvPr id="198" name="Google Shape;198;g250ea5e6791_0_25"/>
          <p:cNvSpPr/>
          <p:nvPr/>
        </p:nvSpPr>
        <p:spPr>
          <a:xfrm>
            <a:off x="131525" y="833700"/>
            <a:ext cx="2598900" cy="178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50ea5e6791_0_25"/>
          <p:cNvSpPr txBox="1"/>
          <p:nvPr/>
        </p:nvSpPr>
        <p:spPr>
          <a:xfrm>
            <a:off x="2771775" y="1231150"/>
            <a:ext cx="530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= 0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= 1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= 2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= 3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00" name="Google Shape;200;g250ea5e6791_0_25"/>
          <p:cNvSpPr txBox="1"/>
          <p:nvPr/>
        </p:nvSpPr>
        <p:spPr>
          <a:xfrm>
            <a:off x="2899800" y="78950"/>
            <a:ext cx="33444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L’encodeur rotatif</a:t>
            </a:r>
            <a:endParaRPr sz="2800"/>
          </a:p>
        </p:txBody>
      </p:sp>
      <p:sp>
        <p:nvSpPr>
          <p:cNvPr id="201" name="Google Shape;201;g250ea5e6791_0_25"/>
          <p:cNvSpPr txBox="1"/>
          <p:nvPr/>
        </p:nvSpPr>
        <p:spPr>
          <a:xfrm>
            <a:off x="3224225" y="745800"/>
            <a:ext cx="6806400" cy="4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(ui-&gt;pages-&gt;currentIndex() == IHM::Page::AvantCourse)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(optionSelectionne)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{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MenuAvantCourse::LancerPartie: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  demarrerCourse();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MenuAvantCourse::AccederParametres: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accederParametres();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MenuAvantCourse::Quitter: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quitterProgramme();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fr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};</a:t>
            </a:r>
            <a:b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/>
          </a:p>
        </p:txBody>
      </p:sp>
      <p:sp>
        <p:nvSpPr>
          <p:cNvPr id="202" name="Google Shape;202;g250ea5e6791_0_25"/>
          <p:cNvSpPr/>
          <p:nvPr/>
        </p:nvSpPr>
        <p:spPr>
          <a:xfrm>
            <a:off x="3735025" y="1344350"/>
            <a:ext cx="2553300" cy="193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50ea5e6791_0_25"/>
          <p:cNvSpPr/>
          <p:nvPr/>
        </p:nvSpPr>
        <p:spPr>
          <a:xfrm>
            <a:off x="588650" y="2045438"/>
            <a:ext cx="1364100" cy="25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50ea5e6791_0_25"/>
          <p:cNvSpPr/>
          <p:nvPr/>
        </p:nvSpPr>
        <p:spPr>
          <a:xfrm>
            <a:off x="3224225" y="833700"/>
            <a:ext cx="5534400" cy="25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50ea5e6791_0_25"/>
          <p:cNvSpPr/>
          <p:nvPr/>
        </p:nvSpPr>
        <p:spPr>
          <a:xfrm>
            <a:off x="4186700" y="1805050"/>
            <a:ext cx="3470100" cy="71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g250ea5e6791_0_25"/>
          <p:cNvCxnSpPr/>
          <p:nvPr/>
        </p:nvCxnSpPr>
        <p:spPr>
          <a:xfrm>
            <a:off x="1900675" y="1454825"/>
            <a:ext cx="2226300" cy="46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g250ea5e6791_0_25"/>
          <p:cNvSpPr txBox="1"/>
          <p:nvPr/>
        </p:nvSpPr>
        <p:spPr>
          <a:xfrm>
            <a:off x="8262900" y="4479150"/>
            <a:ext cx="6465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16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127006be9_0_26"/>
          <p:cNvSpPr txBox="1"/>
          <p:nvPr/>
        </p:nvSpPr>
        <p:spPr>
          <a:xfrm>
            <a:off x="3176850" y="160375"/>
            <a:ext cx="2790300" cy="585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Le mode </a:t>
            </a:r>
            <a:r>
              <a:rPr i="1" lang="fr" sz="2600"/>
              <a:t>kiosk</a:t>
            </a:r>
            <a:endParaRPr i="1" sz="2600"/>
          </a:p>
        </p:txBody>
      </p:sp>
      <p:pic>
        <p:nvPicPr>
          <p:cNvPr id="213" name="Google Shape;213;g25127006be9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363" y="860950"/>
            <a:ext cx="5841275" cy="38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5127006be9_0_26"/>
          <p:cNvSpPr txBox="1"/>
          <p:nvPr/>
        </p:nvSpPr>
        <p:spPr>
          <a:xfrm>
            <a:off x="8262900" y="4479150"/>
            <a:ext cx="6120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17</a:t>
            </a:r>
            <a:endParaRPr sz="2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2512de92f8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50" y="1848700"/>
            <a:ext cx="256222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512de92f8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425" y="1620100"/>
            <a:ext cx="48672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512de92f8c_1_0"/>
          <p:cNvSpPr txBox="1"/>
          <p:nvPr/>
        </p:nvSpPr>
        <p:spPr>
          <a:xfrm>
            <a:off x="2864400" y="186850"/>
            <a:ext cx="34152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Raspberry Pi 4B</a:t>
            </a:r>
            <a:endParaRPr sz="2800"/>
          </a:p>
        </p:txBody>
      </p:sp>
      <p:sp>
        <p:nvSpPr>
          <p:cNvPr id="222" name="Google Shape;222;g2512de92f8c_1_0"/>
          <p:cNvSpPr/>
          <p:nvPr/>
        </p:nvSpPr>
        <p:spPr>
          <a:xfrm>
            <a:off x="6478300" y="2425950"/>
            <a:ext cx="833100" cy="291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512de92f8c_1_0"/>
          <p:cNvSpPr txBox="1"/>
          <p:nvPr/>
        </p:nvSpPr>
        <p:spPr>
          <a:xfrm>
            <a:off x="8262900" y="4479150"/>
            <a:ext cx="6207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18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285aeea0f3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715" y="0"/>
            <a:ext cx="5818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285aeea0f3_0_2"/>
          <p:cNvSpPr txBox="1"/>
          <p:nvPr>
            <p:ph type="ctrTitle"/>
          </p:nvPr>
        </p:nvSpPr>
        <p:spPr>
          <a:xfrm>
            <a:off x="5572475" y="3781625"/>
            <a:ext cx="3399600" cy="107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8571"/>
              <a:buNone/>
            </a:pPr>
            <a:r>
              <a:rPr lang="fr" sz="3500"/>
              <a:t>Architecture</a:t>
            </a:r>
            <a:endParaRPr sz="3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8571"/>
              <a:buNone/>
            </a:pPr>
            <a:r>
              <a:rPr lang="fr" sz="3500"/>
              <a:t>logicielle</a:t>
            </a:r>
            <a:endParaRPr sz="3500"/>
          </a:p>
        </p:txBody>
      </p:sp>
      <p:sp>
        <p:nvSpPr>
          <p:cNvPr id="230" name="Google Shape;230;g2285aeea0f3_0_2"/>
          <p:cNvSpPr txBox="1"/>
          <p:nvPr/>
        </p:nvSpPr>
        <p:spPr>
          <a:xfrm>
            <a:off x="0" y="2129525"/>
            <a:ext cx="5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285aeea0f3_0_2"/>
          <p:cNvSpPr txBox="1"/>
          <p:nvPr/>
        </p:nvSpPr>
        <p:spPr>
          <a:xfrm>
            <a:off x="8262900" y="4479150"/>
            <a:ext cx="6465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19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25101d1c4cb_0_0"/>
          <p:cNvPicPr preferRelativeResize="0"/>
          <p:nvPr/>
        </p:nvPicPr>
        <p:blipFill rotWithShape="1">
          <a:blip r:embed="rId3">
            <a:alphaModFix/>
          </a:blip>
          <a:srcRect b="0" l="32403" r="13328" t="0"/>
          <a:stretch/>
        </p:blipFill>
        <p:spPr>
          <a:xfrm rot="5400000">
            <a:off x="663488" y="480001"/>
            <a:ext cx="3521355" cy="429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25101d1c4cb_0_0"/>
          <p:cNvPicPr preferRelativeResize="0"/>
          <p:nvPr/>
        </p:nvPicPr>
        <p:blipFill rotWithShape="1">
          <a:blip r:embed="rId3">
            <a:alphaModFix/>
          </a:blip>
          <a:srcRect b="-127" l="60251" r="-111" t="29210"/>
          <a:stretch/>
        </p:blipFill>
        <p:spPr>
          <a:xfrm rot="5399995">
            <a:off x="504851" y="2348598"/>
            <a:ext cx="2567240" cy="302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25101d1c4c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143" y="1013293"/>
            <a:ext cx="4295670" cy="289777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25101d1c4cb_0_0"/>
          <p:cNvSpPr txBox="1"/>
          <p:nvPr/>
        </p:nvSpPr>
        <p:spPr>
          <a:xfrm>
            <a:off x="1513350" y="169450"/>
            <a:ext cx="6117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/>
              <a:t>Analyse de l’existant</a:t>
            </a:r>
            <a:endParaRPr sz="3100"/>
          </a:p>
        </p:txBody>
      </p:sp>
      <p:sp>
        <p:nvSpPr>
          <p:cNvPr id="67" name="Google Shape;67;g25101d1c4cb_0_0"/>
          <p:cNvSpPr txBox="1"/>
          <p:nvPr/>
        </p:nvSpPr>
        <p:spPr>
          <a:xfrm>
            <a:off x="8262900" y="4479150"/>
            <a:ext cx="534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2</a:t>
            </a:r>
            <a:endParaRPr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14520d92f_2_1"/>
          <p:cNvSpPr txBox="1"/>
          <p:nvPr/>
        </p:nvSpPr>
        <p:spPr>
          <a:xfrm>
            <a:off x="1357050" y="1479300"/>
            <a:ext cx="52131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ENTETE_TRAME     QString(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"$JJ"</a:t>
            </a: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FIN_TRAME        QString(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"\r\n"</a:t>
            </a: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DELIMITEUR_TRAME QString(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";"</a:t>
            </a: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CONNECTE     QString(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DEBUT_COURSE QString(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"d"</a:t>
            </a: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FIN_COURSE   QString(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"f"</a:t>
            </a: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ABANDON 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START   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's'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DROITE  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'd'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GAUCHE  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'g'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TIR     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't'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g2514520d92f_2_1"/>
          <p:cNvSpPr txBox="1"/>
          <p:nvPr/>
        </p:nvSpPr>
        <p:spPr>
          <a:xfrm>
            <a:off x="1917300" y="97875"/>
            <a:ext cx="5309400" cy="69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/>
              <a:t>Protocole Bluetooth</a:t>
            </a:r>
            <a:endParaRPr sz="3300"/>
          </a:p>
        </p:txBody>
      </p:sp>
      <p:sp>
        <p:nvSpPr>
          <p:cNvPr id="238" name="Google Shape;238;g2514520d92f_2_1"/>
          <p:cNvSpPr txBox="1"/>
          <p:nvPr/>
        </p:nvSpPr>
        <p:spPr>
          <a:xfrm>
            <a:off x="1357050" y="895200"/>
            <a:ext cx="6429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ADRESSE_ESP32_JOLLY_JUMPI QString(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"08:3A:F2:6E:2C:22"</a:t>
            </a: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407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ADRESSE_ESP32_SIMULATEUR  QString(</a:t>
            </a:r>
            <a:r>
              <a:rPr lang="fr" sz="11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"3C:71:BF:6A:F5:D2"</a:t>
            </a: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239" name="Google Shape;239;g2514520d92f_2_1"/>
          <p:cNvSpPr txBox="1"/>
          <p:nvPr/>
        </p:nvSpPr>
        <p:spPr>
          <a:xfrm>
            <a:off x="5278000" y="2229475"/>
            <a:ext cx="342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Exemple : $JJ;t;2;6;2;/r/n</a:t>
            </a:r>
            <a:endParaRPr sz="2300"/>
          </a:p>
        </p:txBody>
      </p:sp>
      <p:sp>
        <p:nvSpPr>
          <p:cNvPr id="240" name="Google Shape;240;g2514520d92f_2_1"/>
          <p:cNvSpPr txBox="1"/>
          <p:nvPr/>
        </p:nvSpPr>
        <p:spPr>
          <a:xfrm>
            <a:off x="1357050" y="4162900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TYPE_TRAME     1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NUMERO_TABLE   2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NUMERO_TROU    3</a:t>
            </a:r>
            <a:br>
              <a:rPr lang="fr" sz="11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1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#define COULEUR_ANNEAU 4</a:t>
            </a:r>
            <a:endParaRPr/>
          </a:p>
        </p:txBody>
      </p:sp>
      <p:cxnSp>
        <p:nvCxnSpPr>
          <p:cNvPr id="241" name="Google Shape;241;g2514520d92f_2_1"/>
          <p:cNvCxnSpPr/>
          <p:nvPr/>
        </p:nvCxnSpPr>
        <p:spPr>
          <a:xfrm>
            <a:off x="4437550" y="1647475"/>
            <a:ext cx="2373900" cy="76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2" name="Google Shape;242;g2514520d92f_2_1"/>
          <p:cNvCxnSpPr/>
          <p:nvPr/>
        </p:nvCxnSpPr>
        <p:spPr>
          <a:xfrm>
            <a:off x="4520875" y="1867900"/>
            <a:ext cx="3748200" cy="48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3" name="Google Shape;243;g2514520d92f_2_1"/>
          <p:cNvCxnSpPr/>
          <p:nvPr/>
        </p:nvCxnSpPr>
        <p:spPr>
          <a:xfrm flipH="1" rot="10800000">
            <a:off x="2896600" y="2638425"/>
            <a:ext cx="4393800" cy="134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4" name="Google Shape;244;g2514520d92f_2_1"/>
          <p:cNvCxnSpPr/>
          <p:nvPr/>
        </p:nvCxnSpPr>
        <p:spPr>
          <a:xfrm flipH="1" rot="10800000">
            <a:off x="3302675" y="2648850"/>
            <a:ext cx="4206300" cy="187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5" name="Google Shape;245;g2514520d92f_2_1"/>
          <p:cNvCxnSpPr/>
          <p:nvPr/>
        </p:nvCxnSpPr>
        <p:spPr>
          <a:xfrm flipH="1" rot="10800000">
            <a:off x="3323500" y="2627850"/>
            <a:ext cx="4446000" cy="207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6" name="Google Shape;246;g2514520d92f_2_1"/>
          <p:cNvCxnSpPr/>
          <p:nvPr/>
        </p:nvCxnSpPr>
        <p:spPr>
          <a:xfrm flipH="1" rot="10800000">
            <a:off x="3313075" y="2659000"/>
            <a:ext cx="4695900" cy="225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7" name="Google Shape;247;g2514520d92f_2_1"/>
          <p:cNvCxnSpPr/>
          <p:nvPr/>
        </p:nvCxnSpPr>
        <p:spPr>
          <a:xfrm flipH="1" rot="10800000">
            <a:off x="3313075" y="2648925"/>
            <a:ext cx="3977400" cy="168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8" name="Google Shape;248;g2514520d92f_2_1"/>
          <p:cNvSpPr txBox="1"/>
          <p:nvPr/>
        </p:nvSpPr>
        <p:spPr>
          <a:xfrm>
            <a:off x="8262900" y="4479150"/>
            <a:ext cx="6207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20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14520d92f_2_31"/>
          <p:cNvSpPr txBox="1"/>
          <p:nvPr/>
        </p:nvSpPr>
        <p:spPr>
          <a:xfrm>
            <a:off x="1917300" y="97875"/>
            <a:ext cx="5309400" cy="69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/>
              <a:t>Protocole Bluetooth</a:t>
            </a:r>
            <a:endParaRPr sz="3300"/>
          </a:p>
        </p:txBody>
      </p:sp>
      <p:sp>
        <p:nvSpPr>
          <p:cNvPr id="254" name="Google Shape;254;g2514520d92f_2_31"/>
          <p:cNvSpPr txBox="1"/>
          <p:nvPr/>
        </p:nvSpPr>
        <p:spPr>
          <a:xfrm>
            <a:off x="2860350" y="939988"/>
            <a:ext cx="3423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Exemple : $JJ;t;2;6;2;/r/n</a:t>
            </a:r>
            <a:endParaRPr sz="2300"/>
          </a:p>
        </p:txBody>
      </p:sp>
      <p:sp>
        <p:nvSpPr>
          <p:cNvPr id="255" name="Google Shape;255;g2514520d92f_2_31"/>
          <p:cNvSpPr txBox="1"/>
          <p:nvPr/>
        </p:nvSpPr>
        <p:spPr>
          <a:xfrm>
            <a:off x="1030950" y="1711525"/>
            <a:ext cx="70821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(champsTrame[TYPE_TRAME].at(</a:t>
            </a:r>
            <a:r>
              <a:rPr lang="fr" sz="1300">
                <a:solidFill>
                  <a:srgbClr val="98680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).toLatin1())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ABANDON: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		(......)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TIR: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	emit </a:t>
            </a:r>
            <a:r>
              <a:rPr lang="fr" sz="13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pointMarque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(champsTrame[NUMERO_TABLE].toInt() - 1,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champsTrame[COULEUR_ANNEAU].</a:t>
            </a:r>
            <a:r>
              <a:rPr lang="fr" sz="1300">
                <a:solidFill>
                  <a:srgbClr val="4078F2"/>
                </a:solidFill>
                <a:latin typeface="Consolas"/>
                <a:ea typeface="Consolas"/>
                <a:cs typeface="Consolas"/>
                <a:sym typeface="Consolas"/>
              </a:rPr>
              <a:t>toInt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	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	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	qDebug() &lt;&lt; Q_FUNC_INFO &lt;&lt; </a:t>
            </a:r>
            <a:r>
              <a:rPr lang="fr" sz="13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"trame inconnue"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      	</a:t>
            </a:r>
            <a:r>
              <a:rPr lang="fr" sz="1300">
                <a:solidFill>
                  <a:srgbClr val="A626A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300">
                <a:solidFill>
                  <a:srgbClr val="0184BB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/>
          </a:p>
        </p:txBody>
      </p:sp>
      <p:sp>
        <p:nvSpPr>
          <p:cNvPr id="256" name="Google Shape;256;g2514520d92f_2_31"/>
          <p:cNvSpPr txBox="1"/>
          <p:nvPr/>
        </p:nvSpPr>
        <p:spPr>
          <a:xfrm>
            <a:off x="182225" y="1200300"/>
            <a:ext cx="1121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QStringList</a:t>
            </a:r>
            <a:endParaRPr/>
          </a:p>
        </p:txBody>
      </p:sp>
      <p:cxnSp>
        <p:nvCxnSpPr>
          <p:cNvPr id="257" name="Google Shape;257;g2514520d92f_2_31"/>
          <p:cNvCxnSpPr>
            <a:stCxn id="256" idx="3"/>
          </p:cNvCxnSpPr>
          <p:nvPr/>
        </p:nvCxnSpPr>
        <p:spPr>
          <a:xfrm>
            <a:off x="1303625" y="1400400"/>
            <a:ext cx="926700" cy="415500"/>
          </a:xfrm>
          <a:prstGeom prst="bentConnector3">
            <a:avLst>
              <a:gd fmla="val 9999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8" name="Google Shape;258;g2514520d92f_2_31"/>
          <p:cNvSpPr txBox="1"/>
          <p:nvPr/>
        </p:nvSpPr>
        <p:spPr>
          <a:xfrm>
            <a:off x="182225" y="689075"/>
            <a:ext cx="1121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</a:t>
            </a:r>
            <a:endParaRPr/>
          </a:p>
        </p:txBody>
      </p:sp>
      <p:cxnSp>
        <p:nvCxnSpPr>
          <p:cNvPr id="259" name="Google Shape;259;g2514520d92f_2_31"/>
          <p:cNvCxnSpPr/>
          <p:nvPr/>
        </p:nvCxnSpPr>
        <p:spPr>
          <a:xfrm>
            <a:off x="1303625" y="896288"/>
            <a:ext cx="1926300" cy="709500"/>
          </a:xfrm>
          <a:prstGeom prst="bentConnector3">
            <a:avLst>
              <a:gd fmla="val 6107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g2514520d92f_2_31"/>
          <p:cNvCxnSpPr/>
          <p:nvPr/>
        </p:nvCxnSpPr>
        <p:spPr>
          <a:xfrm flipH="1" rot="-5400000">
            <a:off x="3089525" y="1747850"/>
            <a:ext cx="281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1" name="Google Shape;261;g2514520d92f_2_31"/>
          <p:cNvSpPr/>
          <p:nvPr/>
        </p:nvSpPr>
        <p:spPr>
          <a:xfrm>
            <a:off x="3927375" y="1815900"/>
            <a:ext cx="1468200" cy="20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g2514520d92f_2_31"/>
          <p:cNvCxnSpPr/>
          <p:nvPr/>
        </p:nvCxnSpPr>
        <p:spPr>
          <a:xfrm flipH="1" rot="-5400000">
            <a:off x="4828000" y="1456650"/>
            <a:ext cx="1405800" cy="1187100"/>
          </a:xfrm>
          <a:prstGeom prst="bentConnector3">
            <a:avLst>
              <a:gd fmla="val 2444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g2514520d92f_2_31"/>
          <p:cNvCxnSpPr/>
          <p:nvPr/>
        </p:nvCxnSpPr>
        <p:spPr>
          <a:xfrm flipH="1">
            <a:off x="2730025" y="2752925"/>
            <a:ext cx="3404700" cy="52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4" name="Google Shape;264;g2514520d92f_2_31"/>
          <p:cNvSpPr/>
          <p:nvPr/>
        </p:nvSpPr>
        <p:spPr>
          <a:xfrm>
            <a:off x="4854050" y="1066175"/>
            <a:ext cx="125100" cy="28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514520d92f_2_31"/>
          <p:cNvSpPr/>
          <p:nvPr/>
        </p:nvSpPr>
        <p:spPr>
          <a:xfrm>
            <a:off x="1969950" y="3621875"/>
            <a:ext cx="4591800" cy="69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514520d92f_2_31"/>
          <p:cNvSpPr txBox="1"/>
          <p:nvPr/>
        </p:nvSpPr>
        <p:spPr>
          <a:xfrm>
            <a:off x="8262900" y="4479150"/>
            <a:ext cx="6207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21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/>
          <p:cNvSpPr txBox="1"/>
          <p:nvPr/>
        </p:nvSpPr>
        <p:spPr>
          <a:xfrm>
            <a:off x="3039300" y="191575"/>
            <a:ext cx="30654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Planification des tâches</a:t>
            </a:r>
            <a:endParaRPr sz="2000"/>
          </a:p>
        </p:txBody>
      </p:sp>
      <p:pic>
        <p:nvPicPr>
          <p:cNvPr id="272" name="Google Shape;2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5000"/>
            <a:ext cx="8839201" cy="392853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 txBox="1"/>
          <p:nvPr/>
        </p:nvSpPr>
        <p:spPr>
          <a:xfrm>
            <a:off x="8262900" y="4479150"/>
            <a:ext cx="6291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22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14520d92f_2_138"/>
          <p:cNvSpPr txBox="1"/>
          <p:nvPr/>
        </p:nvSpPr>
        <p:spPr>
          <a:xfrm>
            <a:off x="3039300" y="108275"/>
            <a:ext cx="30654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Planification des tâches</a:t>
            </a:r>
            <a:endParaRPr sz="2000"/>
          </a:p>
        </p:txBody>
      </p:sp>
      <p:sp>
        <p:nvSpPr>
          <p:cNvPr id="279" name="Google Shape;279;g2514520d92f_2_138"/>
          <p:cNvSpPr txBox="1"/>
          <p:nvPr/>
        </p:nvSpPr>
        <p:spPr>
          <a:xfrm>
            <a:off x="570150" y="2034150"/>
            <a:ext cx="8003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git checkout -</a:t>
            </a:r>
            <a:r>
              <a:rPr lang="fr" sz="1300">
                <a:solidFill>
                  <a:srgbClr val="E45649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JUMPI2023-</a:t>
            </a:r>
            <a:r>
              <a:rPr lang="fr" sz="1300">
                <a:solidFill>
                  <a:srgbClr val="986801"/>
                </a:solidFill>
                <a:latin typeface="Consolas"/>
                <a:ea typeface="Consolas"/>
                <a:cs typeface="Consolas"/>
                <a:sym typeface="Consolas"/>
              </a:rPr>
              <a:t>37</a:t>
            </a: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-changer-la-duree-de-la-course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git add course</a:t>
            </a:r>
            <a:r>
              <a:rPr lang="fr" sz="1300">
                <a:solidFill>
                  <a:srgbClr val="986801"/>
                </a:solidFill>
                <a:latin typeface="Consolas"/>
                <a:ea typeface="Consolas"/>
                <a:cs typeface="Consolas"/>
                <a:sym typeface="Consolas"/>
              </a:rPr>
              <a:t>.cpp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git commit -m </a:t>
            </a:r>
            <a:r>
              <a:rPr lang="fr" sz="1300">
                <a:solidFill>
                  <a:srgbClr val="50A14F"/>
                </a:solidFill>
                <a:latin typeface="Consolas"/>
                <a:ea typeface="Consolas"/>
                <a:cs typeface="Consolas"/>
                <a:sym typeface="Consolas"/>
              </a:rPr>
              <a:t>"JUMPI2023-37 Création du squelette de la méthode setDureeMax(dureeMax)"</a:t>
            </a:r>
            <a:b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fr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git push</a:t>
            </a:r>
            <a:endParaRPr sz="13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0" name="Google Shape;280;g2514520d92f_2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112" y="684075"/>
            <a:ext cx="7197775" cy="44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514520d92f_2_138"/>
          <p:cNvSpPr txBox="1"/>
          <p:nvPr/>
        </p:nvSpPr>
        <p:spPr>
          <a:xfrm>
            <a:off x="8262900" y="4479150"/>
            <a:ext cx="6207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23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14520d92f_2_108"/>
          <p:cNvSpPr txBox="1"/>
          <p:nvPr/>
        </p:nvSpPr>
        <p:spPr>
          <a:xfrm>
            <a:off x="3039300" y="191575"/>
            <a:ext cx="30654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Planification des tâches</a:t>
            </a:r>
            <a:endParaRPr sz="2000"/>
          </a:p>
        </p:txBody>
      </p:sp>
      <p:graphicFrame>
        <p:nvGraphicFramePr>
          <p:cNvPr id="287" name="Google Shape;287;g2514520d92f_2_108"/>
          <p:cNvGraphicFramePr/>
          <p:nvPr/>
        </p:nvGraphicFramePr>
        <p:xfrm>
          <a:off x="1695463" y="7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{9287FB65-49B8-4216-8661-F1E142141D1D}</a:tableStyleId>
              </a:tblPr>
              <a:tblGrid>
                <a:gridCol w="1700675"/>
                <a:gridCol w="1350800"/>
                <a:gridCol w="1350800"/>
                <a:gridCol w="1350800"/>
              </a:tblGrid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Désignation</a:t>
                      </a:r>
                      <a:endParaRPr b="1" sz="1500"/>
                    </a:p>
                  </a:txBody>
                  <a:tcPr marT="88900" marB="88900" marR="88900" marL="8890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Importance</a:t>
                      </a:r>
                      <a:endParaRPr b="1" sz="1500"/>
                    </a:p>
                  </a:txBody>
                  <a:tcPr marT="88900" marB="88900" marR="88900" marL="8890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Itération</a:t>
                      </a:r>
                      <a:endParaRPr b="1" sz="1500"/>
                    </a:p>
                  </a:txBody>
                  <a:tcPr marT="88900" marB="88900" marR="88900" marL="8890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Validé</a:t>
                      </a:r>
                      <a:endParaRPr b="1" sz="1500"/>
                    </a:p>
                  </a:txBody>
                  <a:tcPr marT="88900" marB="88900" marR="88900" marL="88900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Afficher et déplacer les chevaux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/>
                        <a:t>Haute</a:t>
                      </a:r>
                      <a:endParaRPr sz="18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00"/>
                        <a:t>1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100">
                          <a:solidFill>
                            <a:schemeClr val="dk1"/>
                          </a:solidFill>
                        </a:rPr>
                        <a:t>✔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Recevoir des trames via bluetooth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/>
                        <a:t>Haute</a:t>
                      </a:r>
                      <a:endParaRPr sz="18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00"/>
                        <a:t>1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100">
                          <a:solidFill>
                            <a:schemeClr val="dk1"/>
                          </a:solidFill>
                        </a:rPr>
                        <a:t>✔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Afficher des statistiques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/>
                        <a:t>Moyenne</a:t>
                      </a:r>
                      <a:endParaRPr sz="18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00"/>
                        <a:t>2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100">
                          <a:solidFill>
                            <a:schemeClr val="dk1"/>
                          </a:solidFill>
                        </a:rPr>
                        <a:t>✔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Créer une page d’accueil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/>
                        <a:t>Moyenne</a:t>
                      </a:r>
                      <a:endParaRPr sz="18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00"/>
                        <a:t>2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100">
                          <a:solidFill>
                            <a:schemeClr val="dk1"/>
                          </a:solidFill>
                        </a:rPr>
                        <a:t>✔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Créer menu d’avant partie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/>
                        <a:t>Moyenne</a:t>
                      </a:r>
                      <a:endParaRPr sz="18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00"/>
                        <a:t>2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2100">
                          <a:solidFill>
                            <a:schemeClr val="dk1"/>
                          </a:solidFill>
                        </a:rPr>
                        <a:t>✔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8" name="Google Shape;288;g2514520d92f_2_108"/>
          <p:cNvSpPr txBox="1"/>
          <p:nvPr/>
        </p:nvSpPr>
        <p:spPr>
          <a:xfrm>
            <a:off x="8262900" y="4479150"/>
            <a:ext cx="6207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24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14520d92f_2_99"/>
          <p:cNvSpPr txBox="1"/>
          <p:nvPr/>
        </p:nvSpPr>
        <p:spPr>
          <a:xfrm>
            <a:off x="3039300" y="191575"/>
            <a:ext cx="30654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Planification des tâches</a:t>
            </a:r>
            <a:endParaRPr sz="2000"/>
          </a:p>
        </p:txBody>
      </p:sp>
      <p:graphicFrame>
        <p:nvGraphicFramePr>
          <p:cNvPr id="294" name="Google Shape;294;g2514520d92f_2_99"/>
          <p:cNvGraphicFramePr/>
          <p:nvPr/>
        </p:nvGraphicFramePr>
        <p:xfrm>
          <a:off x="1701800" y="81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{9287FB65-49B8-4216-8661-F1E142141D1D}</a:tableStyleId>
              </a:tblPr>
              <a:tblGrid>
                <a:gridCol w="1701800"/>
                <a:gridCol w="1346200"/>
                <a:gridCol w="1346200"/>
                <a:gridCol w="1346200"/>
              </a:tblGrid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Désignation</a:t>
                      </a:r>
                      <a:endParaRPr b="1"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Importance</a:t>
                      </a:r>
                      <a:endParaRPr b="1"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Itération</a:t>
                      </a:r>
                      <a:endParaRPr b="1"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Validé</a:t>
                      </a:r>
                      <a:endParaRPr b="1"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Chronométrer la partie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Moyenne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2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00"/>
                        <a:t>✔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Arrêter la partie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Basse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3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100"/>
                        <a:t>✔</a:t>
                      </a:r>
                      <a:endParaRPr sz="21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Changer la durée d’une course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Basse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3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3100"/>
                        <a:t>~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Changer le nombre de joueurs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Basse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3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3100"/>
                        <a:t>~</a:t>
                      </a:r>
                      <a:endParaRPr sz="31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Changer de mode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Basse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3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100"/>
                        <a:t>X</a:t>
                      </a:r>
                      <a:endParaRPr b="1" sz="21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Ajouter</a:t>
                      </a:r>
                      <a:r>
                        <a:rPr lang="fr" sz="1500"/>
                        <a:t> effets sonores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Basse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/>
                        <a:t>3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2100"/>
                        <a:t>X</a:t>
                      </a:r>
                      <a:endParaRPr sz="1500"/>
                    </a:p>
                  </a:txBody>
                  <a:tcPr marT="88900" marB="88900" marR="88900" marL="88900" anchor="ctr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5" name="Google Shape;295;g2514520d92f_2_99"/>
          <p:cNvSpPr txBox="1"/>
          <p:nvPr/>
        </p:nvSpPr>
        <p:spPr>
          <a:xfrm>
            <a:off x="8262900" y="4479150"/>
            <a:ext cx="6207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25</a:t>
            </a:r>
            <a:endParaRPr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84dbcca1f_0_7"/>
          <p:cNvSpPr txBox="1"/>
          <p:nvPr/>
        </p:nvSpPr>
        <p:spPr>
          <a:xfrm>
            <a:off x="1917300" y="1299613"/>
            <a:ext cx="530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/>
              <a:t>Afficher un écran d’accueil</a:t>
            </a:r>
            <a:endParaRPr sz="2300"/>
          </a:p>
        </p:txBody>
      </p:sp>
      <p:sp>
        <p:nvSpPr>
          <p:cNvPr id="301" name="Google Shape;301;g2484dbcca1f_0_7"/>
          <p:cNvSpPr txBox="1"/>
          <p:nvPr>
            <p:ph type="ctrTitle"/>
          </p:nvPr>
        </p:nvSpPr>
        <p:spPr>
          <a:xfrm>
            <a:off x="311708" y="-11786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Tests de validation</a:t>
            </a:r>
            <a:endParaRPr/>
          </a:p>
        </p:txBody>
      </p:sp>
      <p:pic>
        <p:nvPicPr>
          <p:cNvPr id="302" name="Google Shape;302;g2484dbcca1f_0_7"/>
          <p:cNvPicPr preferRelativeResize="0"/>
          <p:nvPr/>
        </p:nvPicPr>
        <p:blipFill rotWithShape="1">
          <a:blip r:embed="rId3">
            <a:alphaModFix/>
          </a:blip>
          <a:srcRect b="10849" l="17698" r="16285" t="7391"/>
          <a:stretch/>
        </p:blipFill>
        <p:spPr>
          <a:xfrm>
            <a:off x="7513855" y="1253546"/>
            <a:ext cx="667676" cy="5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484dbcca1f_0_7"/>
          <p:cNvPicPr preferRelativeResize="0"/>
          <p:nvPr/>
        </p:nvPicPr>
        <p:blipFill rotWithShape="1">
          <a:blip r:embed="rId3">
            <a:alphaModFix/>
          </a:blip>
          <a:srcRect b="10849" l="17698" r="16285" t="7391"/>
          <a:stretch/>
        </p:blipFill>
        <p:spPr>
          <a:xfrm>
            <a:off x="7535825" y="2131797"/>
            <a:ext cx="623726" cy="5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484dbcca1f_0_7"/>
          <p:cNvPicPr preferRelativeResize="0"/>
          <p:nvPr/>
        </p:nvPicPr>
        <p:blipFill rotWithShape="1">
          <a:blip r:embed="rId3">
            <a:alphaModFix/>
          </a:blip>
          <a:srcRect b="10849" l="17698" r="16285" t="7391"/>
          <a:stretch/>
        </p:blipFill>
        <p:spPr>
          <a:xfrm>
            <a:off x="7535825" y="3058497"/>
            <a:ext cx="623726" cy="5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484dbcca1f_0_7"/>
          <p:cNvPicPr preferRelativeResize="0"/>
          <p:nvPr/>
        </p:nvPicPr>
        <p:blipFill rotWithShape="1">
          <a:blip r:embed="rId3">
            <a:alphaModFix/>
          </a:blip>
          <a:srcRect b="10849" l="17698" r="16285" t="7391"/>
          <a:stretch/>
        </p:blipFill>
        <p:spPr>
          <a:xfrm>
            <a:off x="7535825" y="3717872"/>
            <a:ext cx="623726" cy="5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484dbcca1f_0_7"/>
          <p:cNvSpPr txBox="1"/>
          <p:nvPr/>
        </p:nvSpPr>
        <p:spPr>
          <a:xfrm>
            <a:off x="1605600" y="1944425"/>
            <a:ext cx="59328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300">
                <a:solidFill>
                  <a:schemeClr val="dk1"/>
                </a:solidFill>
              </a:rPr>
              <a:t>Afficher le déroulement de la course en temps réel</a:t>
            </a:r>
            <a:endParaRPr/>
          </a:p>
        </p:txBody>
      </p:sp>
      <p:sp>
        <p:nvSpPr>
          <p:cNvPr id="307" name="Google Shape;307;g2484dbcca1f_0_7"/>
          <p:cNvSpPr txBox="1"/>
          <p:nvPr/>
        </p:nvSpPr>
        <p:spPr>
          <a:xfrm>
            <a:off x="1725300" y="3007288"/>
            <a:ext cx="569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Visualiser les données de la course</a:t>
            </a:r>
            <a:endParaRPr/>
          </a:p>
        </p:txBody>
      </p:sp>
      <p:sp>
        <p:nvSpPr>
          <p:cNvPr id="308" name="Google Shape;308;g2484dbcca1f_0_7"/>
          <p:cNvSpPr txBox="1"/>
          <p:nvPr/>
        </p:nvSpPr>
        <p:spPr>
          <a:xfrm>
            <a:off x="1990950" y="3716150"/>
            <a:ext cx="516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</a:rPr>
              <a:t>Dialoguer avec le module de détection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9" name="Google Shape;309;g2484dbcca1f_0_7"/>
          <p:cNvSpPr txBox="1"/>
          <p:nvPr/>
        </p:nvSpPr>
        <p:spPr>
          <a:xfrm>
            <a:off x="8262900" y="4479150"/>
            <a:ext cx="6237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26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15" name="Google Shape;315;p22"/>
          <p:cNvSpPr txBox="1"/>
          <p:nvPr/>
        </p:nvSpPr>
        <p:spPr>
          <a:xfrm>
            <a:off x="8262900" y="4479150"/>
            <a:ext cx="6378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27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251221bf90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378" y="1484701"/>
            <a:ext cx="5280860" cy="282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251221bf90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62" y="648925"/>
            <a:ext cx="3409615" cy="44945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51221bf90a_0_11"/>
          <p:cNvSpPr txBox="1"/>
          <p:nvPr/>
        </p:nvSpPr>
        <p:spPr>
          <a:xfrm>
            <a:off x="1513350" y="0"/>
            <a:ext cx="6117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/>
              <a:t>Présentation du système</a:t>
            </a:r>
            <a:endParaRPr sz="3100"/>
          </a:p>
        </p:txBody>
      </p:sp>
      <p:sp>
        <p:nvSpPr>
          <p:cNvPr id="75" name="Google Shape;75;g251221bf90a_0_11"/>
          <p:cNvSpPr txBox="1"/>
          <p:nvPr/>
        </p:nvSpPr>
        <p:spPr>
          <a:xfrm>
            <a:off x="8262900" y="4479150"/>
            <a:ext cx="534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3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1221bf90a_0_33"/>
          <p:cNvSpPr txBox="1"/>
          <p:nvPr/>
        </p:nvSpPr>
        <p:spPr>
          <a:xfrm>
            <a:off x="1917300" y="1299613"/>
            <a:ext cx="53094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285"/>
              </a:spcBef>
              <a:spcAft>
                <a:spcPts val="28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</a:rPr>
              <a:t>Facilité de mise à jour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81" name="Google Shape;81;g251221bf90a_0_33"/>
          <p:cNvSpPr txBox="1"/>
          <p:nvPr>
            <p:ph type="ctrTitle"/>
          </p:nvPr>
        </p:nvSpPr>
        <p:spPr>
          <a:xfrm>
            <a:off x="311708" y="-11786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/>
              <a:t>Expression du besoin</a:t>
            </a:r>
            <a:endParaRPr/>
          </a:p>
        </p:txBody>
      </p:sp>
      <p:sp>
        <p:nvSpPr>
          <p:cNvPr id="82" name="Google Shape;82;g251221bf90a_0_33"/>
          <p:cNvSpPr txBox="1"/>
          <p:nvPr/>
        </p:nvSpPr>
        <p:spPr>
          <a:xfrm>
            <a:off x="1742700" y="1253550"/>
            <a:ext cx="565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85"/>
              </a:spcBef>
              <a:spcAft>
                <a:spcPts val="28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</a:rPr>
              <a:t>Accessibilité accrue</a:t>
            </a:r>
            <a:endParaRPr/>
          </a:p>
        </p:txBody>
      </p:sp>
      <p:sp>
        <p:nvSpPr>
          <p:cNvPr id="83" name="Google Shape;83;g251221bf90a_0_33"/>
          <p:cNvSpPr txBox="1"/>
          <p:nvPr/>
        </p:nvSpPr>
        <p:spPr>
          <a:xfrm>
            <a:off x="1774650" y="1965388"/>
            <a:ext cx="559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85"/>
              </a:spcBef>
              <a:spcAft>
                <a:spcPts val="28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</a:rPr>
              <a:t>Coût réduit</a:t>
            </a:r>
            <a:endParaRPr/>
          </a:p>
        </p:txBody>
      </p:sp>
      <p:sp>
        <p:nvSpPr>
          <p:cNvPr id="84" name="Google Shape;84;g251221bf90a_0_33"/>
          <p:cNvSpPr txBox="1"/>
          <p:nvPr/>
        </p:nvSpPr>
        <p:spPr>
          <a:xfrm>
            <a:off x="2394900" y="2677225"/>
            <a:ext cx="435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85"/>
              </a:spcBef>
              <a:spcAft>
                <a:spcPts val="28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</a:rPr>
              <a:t>Flexibilité et personnalisation</a:t>
            </a:r>
            <a:endParaRPr/>
          </a:p>
        </p:txBody>
      </p:sp>
      <p:sp>
        <p:nvSpPr>
          <p:cNvPr id="85" name="Google Shape;85;g251221bf90a_0_33"/>
          <p:cNvSpPr txBox="1"/>
          <p:nvPr/>
        </p:nvSpPr>
        <p:spPr>
          <a:xfrm>
            <a:off x="2045400" y="3413325"/>
            <a:ext cx="505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85"/>
              </a:spcBef>
              <a:spcAft>
                <a:spcPts val="28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000">
                <a:solidFill>
                  <a:schemeClr val="dk1"/>
                </a:solidFill>
              </a:rPr>
              <a:t>Interaction sociale</a:t>
            </a:r>
            <a:endParaRPr/>
          </a:p>
        </p:txBody>
      </p:sp>
      <p:sp>
        <p:nvSpPr>
          <p:cNvPr id="86" name="Google Shape;86;g251221bf90a_0_33"/>
          <p:cNvSpPr txBox="1"/>
          <p:nvPr/>
        </p:nvSpPr>
        <p:spPr>
          <a:xfrm>
            <a:off x="8262900" y="4479150"/>
            <a:ext cx="534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4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0ea5e6791_0_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50ea5e6791_0_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g250ea5e679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50ea5e6791_0_0"/>
          <p:cNvSpPr/>
          <p:nvPr/>
        </p:nvSpPr>
        <p:spPr>
          <a:xfrm>
            <a:off x="3181975" y="1312800"/>
            <a:ext cx="1189200" cy="79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50ea5e6791_0_0"/>
          <p:cNvSpPr/>
          <p:nvPr/>
        </p:nvSpPr>
        <p:spPr>
          <a:xfrm>
            <a:off x="2684200" y="3225800"/>
            <a:ext cx="1258500" cy="79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50ea5e6791_0_0"/>
          <p:cNvSpPr/>
          <p:nvPr/>
        </p:nvSpPr>
        <p:spPr>
          <a:xfrm>
            <a:off x="4638375" y="0"/>
            <a:ext cx="1530300" cy="107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50ea5e6791_0_0"/>
          <p:cNvSpPr/>
          <p:nvPr/>
        </p:nvSpPr>
        <p:spPr>
          <a:xfrm>
            <a:off x="4933350" y="870150"/>
            <a:ext cx="995400" cy="16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50ea5e6791_0_0"/>
          <p:cNvSpPr/>
          <p:nvPr/>
        </p:nvSpPr>
        <p:spPr>
          <a:xfrm>
            <a:off x="5928750" y="197250"/>
            <a:ext cx="152400" cy="22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50ea5e6791_0_0"/>
          <p:cNvSpPr/>
          <p:nvPr/>
        </p:nvSpPr>
        <p:spPr>
          <a:xfrm>
            <a:off x="7182475" y="870150"/>
            <a:ext cx="1880400" cy="90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50ea5e6791_0_0"/>
          <p:cNvSpPr/>
          <p:nvPr/>
        </p:nvSpPr>
        <p:spPr>
          <a:xfrm>
            <a:off x="6693925" y="1492650"/>
            <a:ext cx="451800" cy="16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50ea5e6791_0_0"/>
          <p:cNvSpPr/>
          <p:nvPr/>
        </p:nvSpPr>
        <p:spPr>
          <a:xfrm>
            <a:off x="4509325" y="2271250"/>
            <a:ext cx="1834500" cy="99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50ea5e6791_0_0"/>
          <p:cNvSpPr/>
          <p:nvPr/>
        </p:nvSpPr>
        <p:spPr>
          <a:xfrm>
            <a:off x="2412400" y="0"/>
            <a:ext cx="1487400" cy="99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50ea5e6791_0_0"/>
          <p:cNvSpPr txBox="1"/>
          <p:nvPr/>
        </p:nvSpPr>
        <p:spPr>
          <a:xfrm>
            <a:off x="8262900" y="4479150"/>
            <a:ext cx="534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5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250ea5e679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0" y="0"/>
            <a:ext cx="413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50ea5e6791_0_7"/>
          <p:cNvSpPr/>
          <p:nvPr/>
        </p:nvSpPr>
        <p:spPr>
          <a:xfrm>
            <a:off x="4407925" y="2529350"/>
            <a:ext cx="267300" cy="115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50ea5e6791_0_7"/>
          <p:cNvSpPr/>
          <p:nvPr/>
        </p:nvSpPr>
        <p:spPr>
          <a:xfrm rot="-1564647">
            <a:off x="1031048" y="2553471"/>
            <a:ext cx="2033733" cy="4424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50ea5e6791_0_7"/>
          <p:cNvSpPr/>
          <p:nvPr/>
        </p:nvSpPr>
        <p:spPr>
          <a:xfrm rot="-8943914">
            <a:off x="6354602" y="2125059"/>
            <a:ext cx="2033802" cy="4425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g250ea5e6791_0_7"/>
          <p:cNvCxnSpPr>
            <a:endCxn id="109" idx="2"/>
          </p:cNvCxnSpPr>
          <p:nvPr/>
        </p:nvCxnSpPr>
        <p:spPr>
          <a:xfrm flipH="1">
            <a:off x="4541575" y="2531750"/>
            <a:ext cx="6000" cy="114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g250ea5e6791_0_7"/>
          <p:cNvSpPr txBox="1"/>
          <p:nvPr/>
        </p:nvSpPr>
        <p:spPr>
          <a:xfrm>
            <a:off x="8262900" y="4479150"/>
            <a:ext cx="534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6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3218050" y="4369275"/>
            <a:ext cx="592500" cy="49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75" y="0"/>
            <a:ext cx="633044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13991" l="14688" r="16384" t="14257"/>
          <a:stretch/>
        </p:blipFill>
        <p:spPr>
          <a:xfrm>
            <a:off x="3436175" y="2550081"/>
            <a:ext cx="538500" cy="56051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8262900" y="4479150"/>
            <a:ext cx="534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7</a:t>
            </a:r>
            <a:endParaRPr sz="2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855" y="76200"/>
            <a:ext cx="5924291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 flipH="1" rot="10800000">
            <a:off x="2976800" y="99975"/>
            <a:ext cx="1723200" cy="777900"/>
          </a:xfrm>
          <a:prstGeom prst="rect">
            <a:avLst/>
          </a:prstGeom>
          <a:noFill/>
          <a:ln cap="flat" cmpd="sng" w="38100">
            <a:solidFill>
              <a:srgbClr val="0184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 flipH="1" rot="10800000">
            <a:off x="2543775" y="2875275"/>
            <a:ext cx="2624700" cy="77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 txBox="1"/>
          <p:nvPr>
            <p:ph type="ctrTitle"/>
          </p:nvPr>
        </p:nvSpPr>
        <p:spPr>
          <a:xfrm>
            <a:off x="-1094675" y="-489125"/>
            <a:ext cx="4523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3300"/>
              <a:t>Diagramme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3300"/>
              <a:t>des cas</a:t>
            </a:r>
            <a:endParaRPr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3300"/>
              <a:t>d’utilisation</a:t>
            </a:r>
            <a:endParaRPr sz="3300"/>
          </a:p>
        </p:txBody>
      </p:sp>
      <p:sp>
        <p:nvSpPr>
          <p:cNvPr id="130" name="Google Shape;130;p6"/>
          <p:cNvSpPr/>
          <p:nvPr/>
        </p:nvSpPr>
        <p:spPr>
          <a:xfrm flipH="1" rot="10800000">
            <a:off x="2489150" y="1487675"/>
            <a:ext cx="5047800" cy="733800"/>
          </a:xfrm>
          <a:prstGeom prst="rect">
            <a:avLst/>
          </a:prstGeom>
          <a:noFill/>
          <a:ln cap="flat" cmpd="sng" w="38100">
            <a:solidFill>
              <a:srgbClr val="A626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 flipH="1" rot="10800000">
            <a:off x="4737675" y="367525"/>
            <a:ext cx="2624700" cy="7416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8262900" y="4479150"/>
            <a:ext cx="534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8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27006be9_0_7"/>
          <p:cNvSpPr txBox="1"/>
          <p:nvPr/>
        </p:nvSpPr>
        <p:spPr>
          <a:xfrm>
            <a:off x="1513350" y="47350"/>
            <a:ext cx="611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IHM associée au cas d’utilisation :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184BB"/>
                </a:solidFill>
              </a:rPr>
              <a:t>Voir l’état de connexion</a:t>
            </a:r>
            <a:endParaRPr sz="2500">
              <a:solidFill>
                <a:srgbClr val="0184BB"/>
              </a:solidFill>
            </a:endParaRPr>
          </a:p>
        </p:txBody>
      </p:sp>
      <p:pic>
        <p:nvPicPr>
          <p:cNvPr id="138" name="Google Shape;138;g25127006be9_0_7"/>
          <p:cNvPicPr preferRelativeResize="0"/>
          <p:nvPr/>
        </p:nvPicPr>
        <p:blipFill rotWithShape="1">
          <a:blip r:embed="rId3">
            <a:alphaModFix/>
          </a:blip>
          <a:srcRect b="8642" l="0" r="0" t="0"/>
          <a:stretch/>
        </p:blipFill>
        <p:spPr>
          <a:xfrm>
            <a:off x="739550" y="976225"/>
            <a:ext cx="7775549" cy="39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5127006be9_0_7"/>
          <p:cNvSpPr txBox="1"/>
          <p:nvPr/>
        </p:nvSpPr>
        <p:spPr>
          <a:xfrm>
            <a:off x="8262900" y="4479150"/>
            <a:ext cx="5343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9</a:t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